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59" r:id="rId4"/>
    <p:sldId id="273" r:id="rId5"/>
    <p:sldId id="275" r:id="rId6"/>
    <p:sldId id="274" r:id="rId7"/>
    <p:sldId id="276" r:id="rId8"/>
    <p:sldId id="291" r:id="rId9"/>
    <p:sldId id="277" r:id="rId10"/>
    <p:sldId id="278" r:id="rId11"/>
    <p:sldId id="281" r:id="rId12"/>
    <p:sldId id="288" r:id="rId13"/>
    <p:sldId id="292" r:id="rId14"/>
    <p:sldId id="287" r:id="rId15"/>
    <p:sldId id="290" r:id="rId16"/>
    <p:sldId id="283" r:id="rId17"/>
    <p:sldId id="272" r:id="rId18"/>
    <p:sldId id="269" r:id="rId19"/>
  </p:sldIdLst>
  <p:sldSz cx="18288000" cy="10287000"/>
  <p:notesSz cx="10287000" cy="18288000"/>
  <p:embeddedFontLst>
    <p:embeddedFont>
      <p:font typeface="새굴림" panose="02030600000101010101" pitchFamily="18" charset="-127"/>
      <p:regular r:id="rId21"/>
    </p:embeddedFont>
    <p:embeddedFont>
      <p:font typeface="NanumSquareRound Regular" panose="020B0600000101010101" charset="-127"/>
      <p:regular r:id="rId22"/>
    </p:embeddedFont>
    <p:embeddedFont>
      <p:font typeface="한컴 윤고딕 240" panose="02020603020101020101" pitchFamily="18" charset="-127"/>
      <p:regular r:id="rId23"/>
    </p:embeddedFont>
    <p:embeddedFont>
      <p:font typeface="NanumSquareRound Bold" panose="020B0600000101010101" charset="-127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2E729"/>
    <a:srgbClr val="FFFFFF"/>
    <a:srgbClr val="FFFF99"/>
    <a:srgbClr val="3F3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FEDD0-353A-45CA-B6FC-BD016382CCA6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6C0F6-2CE3-4C9F-BA07-17AA7135B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6C0F6-2CE3-4C9F-BA07-17AA7135B93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00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695238"/>
            <a:ext cx="19276190" cy="5640652"/>
            <a:chOff x="-495238" y="1695238"/>
            <a:chExt cx="19276190" cy="5640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41290" y="-1033045"/>
              <a:ext cx="38552381" cy="112813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5238" y="1695238"/>
              <a:ext cx="19276190" cy="5640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6098" y="8008340"/>
            <a:ext cx="7479664" cy="7479664"/>
            <a:chOff x="5626098" y="8008340"/>
            <a:chExt cx="7479664" cy="74796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098" y="8008340"/>
              <a:ext cx="7479664" cy="747966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39F23F-44F2-9C99-7AF7-CA45FA50617E}"/>
              </a:ext>
            </a:extLst>
          </p:cNvPr>
          <p:cNvSpPr txBox="1"/>
          <p:nvPr/>
        </p:nvSpPr>
        <p:spPr>
          <a:xfrm>
            <a:off x="8776607" y="677635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8" name="Picture 2" descr="기관명칭 변경] 이제 서울IT아카데미 홍대입니다.">
            <a:extLst>
              <a:ext uri="{FF2B5EF4-FFF2-40B4-BE49-F238E27FC236}">
                <a16:creationId xmlns:a16="http://schemas.microsoft.com/office/drawing/2014/main" id="{8D148C47-69F5-340D-FB5E-8CDA96EE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012" y="8859894"/>
            <a:ext cx="1925836" cy="6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4973A2-D317-9044-08B4-40AF4A0BACCD}"/>
              </a:ext>
            </a:extLst>
          </p:cNvPr>
          <p:cNvSpPr txBox="1"/>
          <p:nvPr/>
        </p:nvSpPr>
        <p:spPr>
          <a:xfrm>
            <a:off x="6692294" y="3852792"/>
            <a:ext cx="51700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기획서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1FABF-4726-1193-1C32-95431D5E3A25}"/>
              </a:ext>
            </a:extLst>
          </p:cNvPr>
          <p:cNvSpPr txBox="1"/>
          <p:nvPr/>
        </p:nvSpPr>
        <p:spPr>
          <a:xfrm>
            <a:off x="5410200" y="591901"/>
            <a:ext cx="83952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Rebuildom</a:t>
            </a:r>
            <a:r>
              <a:rPr lang="en-US" altLang="ko-KR" sz="5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</a:t>
            </a:r>
            <a:r>
              <a:rPr lang="ko-KR" altLang="en-US" sz="5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영원한 보금자리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95F773-5292-E655-376D-E87FA3EB4DB7}"/>
              </a:ext>
            </a:extLst>
          </p:cNvPr>
          <p:cNvSpPr txBox="1"/>
          <p:nvPr/>
        </p:nvSpPr>
        <p:spPr>
          <a:xfrm>
            <a:off x="8742201" y="5458297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Ver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0.0.2</a:t>
            </a:r>
            <a:endParaRPr lang="ko-KR" altLang="en-US" sz="2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019B2-CF0E-D790-357D-DC11318725D4}"/>
              </a:ext>
            </a:extLst>
          </p:cNvPr>
          <p:cNvSpPr txBox="1"/>
          <p:nvPr/>
        </p:nvSpPr>
        <p:spPr>
          <a:xfrm>
            <a:off x="16230600" y="8160952"/>
            <a:ext cx="16113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팀장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이현아</a:t>
            </a:r>
            <a:endParaRPr lang="en-US" altLang="ko-KR" sz="2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팀원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황소영</a:t>
            </a:r>
            <a:endParaRPr lang="en-US" altLang="ko-KR" sz="2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팀원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남혜림</a:t>
            </a:r>
            <a:endParaRPr lang="en-US" altLang="ko-KR" sz="2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팀원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윤현상</a:t>
            </a:r>
            <a:endParaRPr lang="en-US" altLang="ko-KR" sz="2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팀원</a:t>
            </a:r>
            <a:r>
              <a:rPr lang="en-US" altLang="ko-KR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이현민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975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레퍼런스 게임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3200400" y="4237739"/>
            <a:ext cx="3657599" cy="90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차용할 요소들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A1871-2FBB-6A6E-F078-ABFBCD979D2F}"/>
              </a:ext>
            </a:extLst>
          </p:cNvPr>
          <p:cNvSpPr txBox="1"/>
          <p:nvPr/>
        </p:nvSpPr>
        <p:spPr>
          <a:xfrm>
            <a:off x="11049000" y="4237739"/>
            <a:ext cx="4343400" cy="90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차별화 요소들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E18709-EE69-8A01-4831-578DAD1264A3}"/>
              </a:ext>
            </a:extLst>
          </p:cNvPr>
          <p:cNvCxnSpPr/>
          <p:nvPr/>
        </p:nvCxnSpPr>
        <p:spPr>
          <a:xfrm>
            <a:off x="1371600" y="5448300"/>
            <a:ext cx="149352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71D1BD3-527C-29BA-9E81-E39802984C40}"/>
              </a:ext>
            </a:extLst>
          </p:cNvPr>
          <p:cNvCxnSpPr/>
          <p:nvPr/>
        </p:nvCxnSpPr>
        <p:spPr>
          <a:xfrm>
            <a:off x="9116032" y="4152900"/>
            <a:ext cx="0" cy="5943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8827D5-B8AB-9D7A-3607-92661F672E72}"/>
              </a:ext>
            </a:extLst>
          </p:cNvPr>
          <p:cNvSpPr txBox="1"/>
          <p:nvPr/>
        </p:nvSpPr>
        <p:spPr>
          <a:xfrm>
            <a:off x="3070765" y="5832038"/>
            <a:ext cx="5029196" cy="333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낚시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도전 과제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맵 해금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조합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미니맵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FFFCA-7944-D6C7-DC55-01D870D71F14}"/>
              </a:ext>
            </a:extLst>
          </p:cNvPr>
          <p:cNvSpPr txBox="1"/>
          <p:nvPr/>
        </p:nvSpPr>
        <p:spPr>
          <a:xfrm>
            <a:off x="11148175" y="5832038"/>
            <a:ext cx="5029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낚시에 미니게임 추가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맵 해금을 마을 해금으로 변경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재화 시스템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상점 시스템</a:t>
            </a:r>
            <a:endParaRPr lang="en-US" altLang="ko-KR" sz="24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ea typeface="NanumSquareRound Regular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86A211-BE7A-9D52-7A5C-2DFD4E6F7A5B}"/>
              </a:ext>
            </a:extLst>
          </p:cNvPr>
          <p:cNvSpPr txBox="1"/>
          <p:nvPr/>
        </p:nvSpPr>
        <p:spPr>
          <a:xfrm>
            <a:off x="16910958" y="332142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Cozy</a:t>
            </a:r>
            <a:r>
              <a:rPr lang="ko-KR" altLang="en-US" dirty="0"/>
              <a:t> </a:t>
            </a:r>
            <a:r>
              <a:rPr lang="en-US" altLang="ko-KR" dirty="0"/>
              <a:t>Grove</a:t>
            </a:r>
          </a:p>
        </p:txBody>
      </p:sp>
      <p:pic>
        <p:nvPicPr>
          <p:cNvPr id="5" name="Picture 2" descr="Cozy Grove | PLAYSTATION (한국)">
            <a:extLst>
              <a:ext uri="{FF2B5EF4-FFF2-40B4-BE49-F238E27FC236}">
                <a16:creationId xmlns:a16="http://schemas.microsoft.com/office/drawing/2014/main" id="{20026788-E88F-8FA6-A425-B59046CA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9629" y="66139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5262CC-7552-38A2-DAC2-41BD8ABA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52" y="92893"/>
            <a:ext cx="4180524" cy="235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CB43BA-F3B0-0141-3C26-D0E026A00F61}"/>
              </a:ext>
            </a:extLst>
          </p:cNvPr>
          <p:cNvSpPr txBox="1"/>
          <p:nvPr/>
        </p:nvSpPr>
        <p:spPr>
          <a:xfrm>
            <a:off x="13471276" y="248887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Frozen City</a:t>
            </a:r>
          </a:p>
        </p:txBody>
      </p:sp>
    </p:spTree>
    <p:extLst>
      <p:ext uri="{BB962C8B-B14F-4D97-AF65-F5344CB8AC3E}">
        <p14:creationId xmlns:p14="http://schemas.microsoft.com/office/powerpoint/2010/main" val="1941925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364" y="3264106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944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6F327-F290-1DC0-3056-F053926D0E35}"/>
              </a:ext>
            </a:extLst>
          </p:cNvPr>
          <p:cNvSpPr txBox="1"/>
          <p:nvPr/>
        </p:nvSpPr>
        <p:spPr>
          <a:xfrm>
            <a:off x="609600" y="1844545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5-1.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캐릭터 시스템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D6F449-CC70-195C-F05C-71A9046F93FB}"/>
              </a:ext>
            </a:extLst>
          </p:cNvPr>
          <p:cNvSpPr/>
          <p:nvPr/>
        </p:nvSpPr>
        <p:spPr>
          <a:xfrm>
            <a:off x="838200" y="4613564"/>
            <a:ext cx="28194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b="1" dirty="0">
                <a:solidFill>
                  <a:srgbClr val="3F340D"/>
                </a:solidFill>
              </a:rPr>
              <a:t>    </a:t>
            </a:r>
            <a:r>
              <a:rPr lang="ko-KR" altLang="en-US" sz="2300" b="1" dirty="0" err="1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쿼터뷰</a:t>
            </a:r>
            <a:endParaRPr lang="ko-KR" altLang="en-US" sz="2300" b="1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D260B5-1582-7A0C-CF6B-11E92D0F49D0}"/>
              </a:ext>
            </a:extLst>
          </p:cNvPr>
          <p:cNvSpPr/>
          <p:nvPr/>
        </p:nvSpPr>
        <p:spPr>
          <a:xfrm>
            <a:off x="990600" y="4381500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F5E064-6CA9-886E-16B0-D36B743B4FD2}"/>
              </a:ext>
            </a:extLst>
          </p:cNvPr>
          <p:cNvSpPr/>
          <p:nvPr/>
        </p:nvSpPr>
        <p:spPr>
          <a:xfrm>
            <a:off x="4701850" y="4613564"/>
            <a:ext cx="421355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b="1" dirty="0">
                <a:solidFill>
                  <a:srgbClr val="3F340D"/>
                </a:solidFill>
                <a:ea typeface="NanumSquareRound Bold" panose="020B0600000101010101"/>
              </a:rPr>
              <a:t>   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조이스틱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상호작용 버튼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18D64F-07A1-698E-A6DC-C736D07C9C82}"/>
              </a:ext>
            </a:extLst>
          </p:cNvPr>
          <p:cNvSpPr/>
          <p:nvPr/>
        </p:nvSpPr>
        <p:spPr>
          <a:xfrm>
            <a:off x="4854250" y="4381500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조작법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BC6CA1E-B4C9-9A0C-F760-181F9FB14843}"/>
              </a:ext>
            </a:extLst>
          </p:cNvPr>
          <p:cNvSpPr/>
          <p:nvPr/>
        </p:nvSpPr>
        <p:spPr>
          <a:xfrm>
            <a:off x="9959650" y="4596246"/>
            <a:ext cx="28194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 낮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764DC4-FC24-0C11-F212-A1352BE891A9}"/>
              </a:ext>
            </a:extLst>
          </p:cNvPr>
          <p:cNvSpPr/>
          <p:nvPr/>
        </p:nvSpPr>
        <p:spPr>
          <a:xfrm>
            <a:off x="10112050" y="4364182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704F953-1135-23CF-7266-66459A3DB221}"/>
              </a:ext>
            </a:extLst>
          </p:cNvPr>
          <p:cNvSpPr/>
          <p:nvPr/>
        </p:nvSpPr>
        <p:spPr>
          <a:xfrm>
            <a:off x="755069" y="6371238"/>
            <a:ext cx="13792200" cy="12090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F340D"/>
                </a:solidFill>
              </a:rPr>
              <a:t>   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낚시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채집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 err="1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광질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사냥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요리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벌목을 하며 보스를 처지하기 위한 준비를 한다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2300" b="1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49DBD5-6145-AC35-BDBF-9CE3C1A66DFB}"/>
              </a:ext>
            </a:extLst>
          </p:cNvPr>
          <p:cNvSpPr/>
          <p:nvPr/>
        </p:nvSpPr>
        <p:spPr>
          <a:xfrm>
            <a:off x="907469" y="6139175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미션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1607356-07C4-A968-44CC-7BA2BD6CEBC1}"/>
              </a:ext>
            </a:extLst>
          </p:cNvPr>
          <p:cNvSpPr/>
          <p:nvPr/>
        </p:nvSpPr>
        <p:spPr>
          <a:xfrm>
            <a:off x="838200" y="8564335"/>
            <a:ext cx="13792200" cy="12090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300" b="1" dirty="0">
                <a:solidFill>
                  <a:srgbClr val="3F340D"/>
                </a:solidFill>
              </a:rPr>
              <a:t>   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시간이 흐르면 자동으로 체력이 줄어든다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요리해서 음식을 먹거나 밤에 잠을 자면 체력이 채워진다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 </a:t>
            </a:r>
            <a:r>
              <a:rPr lang="ko-KR" altLang="en-US" sz="2300" b="1" dirty="0" err="1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몬스터한테</a:t>
            </a:r>
            <a:r>
              <a:rPr lang="ko-KR" altLang="en-US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공격을 당하면 체력이 줄어들어 죽을 수도 있다</a:t>
            </a:r>
            <a:r>
              <a:rPr lang="en-US" altLang="ko-KR" sz="2300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2300" b="1" dirty="0">
              <a:solidFill>
                <a:srgbClr val="3F340D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028148-1060-6E8D-D410-16A050CCAB4A}"/>
              </a:ext>
            </a:extLst>
          </p:cNvPr>
          <p:cNvSpPr/>
          <p:nvPr/>
        </p:nvSpPr>
        <p:spPr>
          <a:xfrm>
            <a:off x="990600" y="8332272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체력</a:t>
            </a:r>
          </a:p>
        </p:txBody>
      </p:sp>
    </p:spTree>
    <p:extLst>
      <p:ext uri="{BB962C8B-B14F-4D97-AF65-F5344CB8AC3E}">
        <p14:creationId xmlns:p14="http://schemas.microsoft.com/office/powerpoint/2010/main" val="28394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184193" y="101831"/>
            <a:ext cx="10225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304800" y="1578618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5-2. </a:t>
            </a:r>
          </a:p>
          <a:p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시스템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BB4DE5-90CB-9E02-B575-25B604BB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28" y="1578618"/>
            <a:ext cx="11776772" cy="853673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A43E20A-FCBB-C536-F3E5-BD89AA6411A0}"/>
              </a:ext>
            </a:extLst>
          </p:cNvPr>
          <p:cNvSpPr/>
          <p:nvPr/>
        </p:nvSpPr>
        <p:spPr>
          <a:xfrm>
            <a:off x="5486400" y="3639774"/>
            <a:ext cx="1639443" cy="12954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사냥꾼</a:t>
            </a:r>
            <a:endParaRPr lang="en-US" altLang="ko-KR" sz="24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마을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8CEDBB7-92B9-DF08-042E-83C2401E005F}"/>
              </a:ext>
            </a:extLst>
          </p:cNvPr>
          <p:cNvSpPr/>
          <p:nvPr/>
        </p:nvSpPr>
        <p:spPr>
          <a:xfrm>
            <a:off x="3657600" y="5143500"/>
            <a:ext cx="1639443" cy="12954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나무꾼 마을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C136D49-1C41-90CD-8B65-978FF0FE4A48}"/>
              </a:ext>
            </a:extLst>
          </p:cNvPr>
          <p:cNvSpPr/>
          <p:nvPr/>
        </p:nvSpPr>
        <p:spPr>
          <a:xfrm>
            <a:off x="4513214" y="7000709"/>
            <a:ext cx="1524000" cy="12954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농부 마을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8DD94E2-6E75-7A40-EF38-15A1CAAE3E04}"/>
              </a:ext>
            </a:extLst>
          </p:cNvPr>
          <p:cNvSpPr/>
          <p:nvPr/>
        </p:nvSpPr>
        <p:spPr>
          <a:xfrm>
            <a:off x="8077199" y="8515709"/>
            <a:ext cx="1749047" cy="12954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낚시꾼 마을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F0E093-24CD-2A25-192E-77C283E303D6}"/>
              </a:ext>
            </a:extLst>
          </p:cNvPr>
          <p:cNvSpPr/>
          <p:nvPr/>
        </p:nvSpPr>
        <p:spPr>
          <a:xfrm>
            <a:off x="13044163" y="6798393"/>
            <a:ext cx="1814837" cy="12954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요리사</a:t>
            </a:r>
            <a:endParaRPr lang="en-US" altLang="ko-KR" sz="24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마을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EC8C6DC-0F5B-52D2-B317-63BB91FBB39C}"/>
              </a:ext>
            </a:extLst>
          </p:cNvPr>
          <p:cNvSpPr/>
          <p:nvPr/>
        </p:nvSpPr>
        <p:spPr>
          <a:xfrm>
            <a:off x="11520798" y="8432575"/>
            <a:ext cx="2198122" cy="1461668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대장장이 마을</a:t>
            </a:r>
            <a:endParaRPr lang="en-US" altLang="ko-KR" sz="24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8EEE78-B563-B7A2-6DCA-91E351C2DCDE}"/>
              </a:ext>
            </a:extLst>
          </p:cNvPr>
          <p:cNvSpPr txBox="1"/>
          <p:nvPr/>
        </p:nvSpPr>
        <p:spPr>
          <a:xfrm>
            <a:off x="3193172" y="2694681"/>
            <a:ext cx="2676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성 밖 마을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B2BCF2A-EDE1-EE79-3F1C-BC200941EE91}"/>
              </a:ext>
            </a:extLst>
          </p:cNvPr>
          <p:cNvSpPr/>
          <p:nvPr/>
        </p:nvSpPr>
        <p:spPr>
          <a:xfrm>
            <a:off x="12048358" y="5425728"/>
            <a:ext cx="1362841" cy="9346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요리사</a:t>
            </a:r>
            <a:endParaRPr lang="en-US" altLang="ko-KR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마을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C35EA89-2A64-8BA3-5810-6B2F9E6DDBF4}"/>
              </a:ext>
            </a:extLst>
          </p:cNvPr>
          <p:cNvSpPr/>
          <p:nvPr/>
        </p:nvSpPr>
        <p:spPr>
          <a:xfrm>
            <a:off x="10865535" y="6345163"/>
            <a:ext cx="1639443" cy="9346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새굴림" panose="02030600000101010101" pitchFamily="18" charset="-127"/>
                <a:ea typeface="새굴림" panose="02030600000101010101" pitchFamily="18" charset="-127"/>
              </a:rPr>
              <a:t>대장장이 마을</a:t>
            </a:r>
            <a:endParaRPr lang="ko-KR" altLang="en-US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C81954-692C-6C6D-B680-148E3C884F36}"/>
              </a:ext>
            </a:extLst>
          </p:cNvPr>
          <p:cNvSpPr/>
          <p:nvPr/>
        </p:nvSpPr>
        <p:spPr>
          <a:xfrm>
            <a:off x="7934755" y="6502206"/>
            <a:ext cx="1362841" cy="9346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농부</a:t>
            </a:r>
            <a:endParaRPr lang="en-US" altLang="ko-KR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마을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0959C76-FE79-8F5B-8FC1-8B1E624A48CD}"/>
              </a:ext>
            </a:extLst>
          </p:cNvPr>
          <p:cNvSpPr/>
          <p:nvPr/>
        </p:nvSpPr>
        <p:spPr>
          <a:xfrm>
            <a:off x="6808457" y="5467336"/>
            <a:ext cx="1362841" cy="9346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나무꾼</a:t>
            </a:r>
            <a:endParaRPr lang="en-US" altLang="ko-KR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마을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2D8BB60-C68C-0AA6-D152-68A74A06860B}"/>
              </a:ext>
            </a:extLst>
          </p:cNvPr>
          <p:cNvSpPr/>
          <p:nvPr/>
        </p:nvSpPr>
        <p:spPr>
          <a:xfrm>
            <a:off x="8810411" y="5005065"/>
            <a:ext cx="1362841" cy="9346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새굴림" panose="02030600000101010101" pitchFamily="18" charset="-127"/>
                <a:ea typeface="새굴림" panose="02030600000101010101" pitchFamily="18" charset="-127"/>
              </a:rPr>
              <a:t>사냥꾼</a:t>
            </a:r>
            <a:endParaRPr lang="en-US" altLang="ko-KR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마을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4AAB125-DAA1-021F-40F8-3E0A420E1411}"/>
              </a:ext>
            </a:extLst>
          </p:cNvPr>
          <p:cNvSpPr/>
          <p:nvPr/>
        </p:nvSpPr>
        <p:spPr>
          <a:xfrm>
            <a:off x="9604430" y="7165902"/>
            <a:ext cx="1362841" cy="9346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낚시꾼</a:t>
            </a:r>
            <a:endParaRPr lang="en-US" altLang="ko-KR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ko-KR" altLang="en-US" b="1" dirty="0">
                <a:latin typeface="새굴림" panose="02030600000101010101" pitchFamily="18" charset="-127"/>
                <a:ea typeface="새굴림" panose="02030600000101010101" pitchFamily="18" charset="-127"/>
              </a:rPr>
              <a:t>마을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10947E0-A624-A06C-D008-4702DBEC8404}"/>
              </a:ext>
            </a:extLst>
          </p:cNvPr>
          <p:cNvSpPr/>
          <p:nvPr/>
        </p:nvSpPr>
        <p:spPr>
          <a:xfrm>
            <a:off x="10151785" y="3287441"/>
            <a:ext cx="1362841" cy="9346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8859F6-4D6B-6A5D-E4CE-68FDA319507C}"/>
              </a:ext>
            </a:extLst>
          </p:cNvPr>
          <p:cNvSpPr txBox="1"/>
          <p:nvPr/>
        </p:nvSpPr>
        <p:spPr>
          <a:xfrm>
            <a:off x="10567292" y="4346905"/>
            <a:ext cx="2962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성 안 마을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3D1C225-0C8B-0D83-990E-07097F255834}"/>
              </a:ext>
            </a:extLst>
          </p:cNvPr>
          <p:cNvSpPr/>
          <p:nvPr/>
        </p:nvSpPr>
        <p:spPr>
          <a:xfrm>
            <a:off x="501920" y="4596245"/>
            <a:ext cx="2057400" cy="174218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던전</a:t>
            </a:r>
            <a:endParaRPr lang="en-US" altLang="ko-KR" sz="24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단계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8346DDD-2E05-6BED-AE58-6F3773EB6DF6}"/>
              </a:ext>
            </a:extLst>
          </p:cNvPr>
          <p:cNvSpPr/>
          <p:nvPr/>
        </p:nvSpPr>
        <p:spPr>
          <a:xfrm>
            <a:off x="515821" y="7454417"/>
            <a:ext cx="2057400" cy="174218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던전</a:t>
            </a:r>
            <a:endParaRPr lang="en-US" altLang="ko-KR" sz="24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단계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2AF5469-E5D0-F20E-2817-AEF1A5F8FF43}"/>
              </a:ext>
            </a:extLst>
          </p:cNvPr>
          <p:cNvSpPr/>
          <p:nvPr/>
        </p:nvSpPr>
        <p:spPr>
          <a:xfrm>
            <a:off x="15665316" y="4700848"/>
            <a:ext cx="2057400" cy="174218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광산</a:t>
            </a:r>
            <a:endParaRPr lang="en-US" altLang="ko-KR" sz="24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단계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F82A761-DC80-0D6A-19FF-E2E03F2CD2AE}"/>
              </a:ext>
            </a:extLst>
          </p:cNvPr>
          <p:cNvSpPr/>
          <p:nvPr/>
        </p:nvSpPr>
        <p:spPr>
          <a:xfrm>
            <a:off x="15665316" y="7436879"/>
            <a:ext cx="2057400" cy="174218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광산</a:t>
            </a:r>
            <a:endParaRPr lang="en-US" altLang="ko-KR" sz="2400" b="1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단계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593" y="-1445781"/>
            <a:ext cx="2799178" cy="60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184193" y="101831"/>
            <a:ext cx="10225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304800" y="1578618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5-2. </a:t>
            </a:r>
          </a:p>
          <a:p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시스템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686300"/>
            <a:ext cx="6953250" cy="3895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699151"/>
            <a:ext cx="68770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7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457200" y="209914"/>
            <a:ext cx="140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591671" y="1561140"/>
            <a:ext cx="5504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5-3.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미션 시스템 </a:t>
            </a:r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성 밖</a:t>
            </a:r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</a:t>
            </a:r>
            <a:endParaRPr lang="ko-KR" altLang="en-US" sz="4000" b="1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7A29B837-E0C3-E356-7098-AC654DFC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07829"/>
              </p:ext>
            </p:extLst>
          </p:nvPr>
        </p:nvGraphicFramePr>
        <p:xfrm>
          <a:off x="591672" y="3044794"/>
          <a:ext cx="17068799" cy="7032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44">
                  <a:extLst>
                    <a:ext uri="{9D8B030D-6E8A-4147-A177-3AD203B41FA5}">
                      <a16:colId xmlns:a16="http://schemas.microsoft.com/office/drawing/2014/main" val="2101741787"/>
                    </a:ext>
                  </a:extLst>
                </a:gridCol>
                <a:gridCol w="14516455">
                  <a:extLst>
                    <a:ext uri="{9D8B030D-6E8A-4147-A177-3AD203B41FA5}">
                      <a16:colId xmlns:a16="http://schemas.microsoft.com/office/drawing/2014/main" val="405948129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나무꾼 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나뭇가지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가져오기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도끼 지급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 (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나무꾼 부활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집을 짓기 위해 나무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10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가져오기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보상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 1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시간당 나무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 (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상점부활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마을 부활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61730"/>
                  </a:ext>
                </a:extLst>
              </a:tr>
              <a:tr h="11624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낚시꾼 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15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마리 잡기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낚싯대 지급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endParaRPr lang="en-US" altLang="ko-KR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집을 짓기 위해 나무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가져오기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마리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보상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시간당 물고기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55473"/>
                  </a:ext>
                </a:extLst>
              </a:tr>
              <a:tr h="11624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농부 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사과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45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수확가능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집 짓기 나무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90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사과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호박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양배추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15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60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마리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보상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시간당 </a:t>
                      </a:r>
                      <a:r>
                        <a:rPr lang="ko-KR" altLang="en-US" sz="2200" dirty="0" err="1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수확물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04323"/>
                  </a:ext>
                </a:extLst>
              </a:tr>
              <a:tr h="11041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대장장이</a:t>
                      </a:r>
                      <a:endParaRPr lang="en-US" altLang="ko-KR" sz="2200" b="1" dirty="0"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150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100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마리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 err="1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수확물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돌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줍기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곡괭이지급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광산 오픈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기본무기 조합법 획득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집 짓기 나무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300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200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마리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 err="1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수확물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광물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개씩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보상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시간당 각 광물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 랜덤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13045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사냥꾼 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500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300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마리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 err="1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수확물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100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광물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100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 err="1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잡몹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15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마리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던전 오픈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칼 지급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던전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회 클리어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던전에서 드랍 된 무기 가져오기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보상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시간당 몬스터 고기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n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58596"/>
                  </a:ext>
                </a:extLst>
              </a:tr>
              <a:tr h="13172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요리사 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물고기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고기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 err="1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수확물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광물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샐러드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간단한 요리 가능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  <a:p>
                      <a:pPr marL="457200" indent="-457200" algn="l" latinLnBrk="1">
                        <a:buAutoNum type="arabicPeriod"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간단한 요리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종류 시간 소요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시간당 요리시간 단축 쿠폰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380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BF1A478-13B3-DE9D-DECA-1A0778BA3371}"/>
              </a:ext>
            </a:extLst>
          </p:cNvPr>
          <p:cNvSpPr txBox="1"/>
          <p:nvPr/>
        </p:nvSpPr>
        <p:spPr>
          <a:xfrm>
            <a:off x="8610600" y="1275261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생산활동은 각 마을에서만 가능</a:t>
            </a:r>
            <a:endParaRPr lang="en-US" altLang="ko-KR" sz="2500" dirty="0">
              <a:highlight>
                <a:srgbClr val="FFFFCC"/>
              </a:highligh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n: </a:t>
            </a:r>
            <a:r>
              <a:rPr lang="ko-KR" altLang="en-US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마을 부활 할 때 마다 </a:t>
            </a:r>
            <a:r>
              <a:rPr lang="en-US" altLang="ko-KR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%</a:t>
            </a:r>
            <a:r>
              <a:rPr lang="ko-KR" altLang="en-US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증가</a:t>
            </a:r>
          </a:p>
          <a:p>
            <a:endParaRPr lang="en-US" altLang="ko-KR" sz="2500" dirty="0">
              <a:highlight>
                <a:srgbClr val="FFFFCC"/>
              </a:highligh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각 마을 주민들은 다른 마을의 부활을 플레이어와 함께 도와준다</a:t>
            </a:r>
            <a:r>
              <a:rPr lang="en-US" altLang="ko-KR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457200" y="209914"/>
            <a:ext cx="140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591671" y="1561140"/>
            <a:ext cx="5504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5-3.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미션 시스템 </a:t>
            </a:r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성 안</a:t>
            </a:r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</a:t>
            </a:r>
            <a:endParaRPr lang="ko-KR" altLang="en-US" sz="4000" b="1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7A29B837-E0C3-E356-7098-AC654DFC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93531"/>
              </p:ext>
            </p:extLst>
          </p:nvPr>
        </p:nvGraphicFramePr>
        <p:xfrm>
          <a:off x="591673" y="3044794"/>
          <a:ext cx="9085728" cy="7032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614">
                  <a:extLst>
                    <a:ext uri="{9D8B030D-6E8A-4147-A177-3AD203B41FA5}">
                      <a16:colId xmlns:a16="http://schemas.microsoft.com/office/drawing/2014/main" val="2101741787"/>
                    </a:ext>
                  </a:extLst>
                </a:gridCol>
                <a:gridCol w="7727114">
                  <a:extLst>
                    <a:ext uri="{9D8B030D-6E8A-4147-A177-3AD203B41FA5}">
                      <a16:colId xmlns:a16="http://schemas.microsoft.com/office/drawing/2014/main" val="405948129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나무꾼 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고급 나무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200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61730"/>
                  </a:ext>
                </a:extLst>
              </a:tr>
              <a:tr h="11624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낚시꾼 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레어 물고기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종류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액자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= 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레어 물고기 </a:t>
                      </a:r>
                      <a:r>
                        <a:rPr lang="en-US" altLang="ko-KR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+ 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고급 나무</a:t>
                      </a:r>
                      <a:endParaRPr lang="en-US" altLang="ko-KR" sz="2200" b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55473"/>
                  </a:ext>
                </a:extLst>
              </a:tr>
              <a:tr h="11624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농부 </a:t>
                      </a:r>
                      <a:endParaRPr lang="en-US" altLang="ko-KR" sz="2200" b="1" dirty="0"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황급사과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채집물품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04323"/>
                  </a:ext>
                </a:extLst>
              </a:tr>
              <a:tr h="11041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대장장이</a:t>
                      </a:r>
                      <a:endParaRPr lang="en-US" altLang="ko-KR" sz="2200" b="1" dirty="0"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광물 각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50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endParaRPr lang="en-US" altLang="ko-KR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13045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사냥꾼 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던전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단계 몬스터 처치</a:t>
                      </a:r>
                      <a:endParaRPr lang="en-US" altLang="ko-KR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58596"/>
                  </a:ext>
                </a:extLst>
              </a:tr>
              <a:tr h="13172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요리사 마을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고급 요리 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100</a:t>
                      </a:r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개</a:t>
                      </a:r>
                      <a:endParaRPr lang="en-US" altLang="ko-KR" sz="2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380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BF1A478-13B3-DE9D-DECA-1A0778BA3371}"/>
              </a:ext>
            </a:extLst>
          </p:cNvPr>
          <p:cNvSpPr txBox="1"/>
          <p:nvPr/>
        </p:nvSpPr>
        <p:spPr>
          <a:xfrm>
            <a:off x="591670" y="2318173"/>
            <a:ext cx="113717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성 밖 마을에서의 능력과 마을 상인 별 공급은 유지된다</a:t>
            </a:r>
            <a:r>
              <a:rPr lang="en-US" altLang="ko-KR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, (</a:t>
            </a:r>
            <a:r>
              <a:rPr lang="ko-KR" altLang="en-US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보상</a:t>
            </a:r>
            <a:r>
              <a:rPr lang="en-US" altLang="ko-KR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성문 열쇠 조각</a:t>
            </a:r>
            <a:r>
              <a:rPr lang="en-US" altLang="ko-KR" sz="2500" dirty="0">
                <a:highlight>
                  <a:srgbClr val="FFFFCC"/>
                </a:highlight>
                <a:latin typeface="새굴림" panose="02030600000101010101" pitchFamily="18" charset="-127"/>
                <a:ea typeface="새굴림" panose="02030600000101010101" pitchFamily="18" charset="-127"/>
              </a:rPr>
              <a:t>)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DDB2343-F34C-46DC-EAA7-26925DD592E7}"/>
              </a:ext>
            </a:extLst>
          </p:cNvPr>
          <p:cNvSpPr/>
          <p:nvPr/>
        </p:nvSpPr>
        <p:spPr>
          <a:xfrm>
            <a:off x="9926503" y="6134100"/>
            <a:ext cx="1142336" cy="1666738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E888A-1154-7B1C-74EF-EFCDB9F39957}"/>
              </a:ext>
            </a:extLst>
          </p:cNvPr>
          <p:cNvSpPr txBox="1"/>
          <p:nvPr/>
        </p:nvSpPr>
        <p:spPr>
          <a:xfrm>
            <a:off x="11582400" y="4773851"/>
            <a:ext cx="548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대장장이에게 성문 열쇠 </a:t>
            </a:r>
            <a:r>
              <a:rPr lang="ko-KR" altLang="en-US" sz="3600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조합 </a:t>
            </a:r>
            <a:r>
              <a:rPr lang="ko-KR" altLang="en-US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의뢰</a:t>
            </a:r>
            <a:r>
              <a:rPr lang="en-US" altLang="ko-KR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거금 필요</a:t>
            </a:r>
            <a:endParaRPr lang="en-US" altLang="ko-KR" sz="36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성에서 중간보스 처치</a:t>
            </a:r>
            <a:endParaRPr lang="en-US" altLang="ko-KR" sz="36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왕 구출</a:t>
            </a:r>
            <a:endParaRPr lang="en-US" altLang="ko-KR" sz="36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최종 보스 처치</a:t>
            </a:r>
            <a:endParaRPr lang="en-US" altLang="ko-KR" sz="36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8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800000"/>
            <a:ext cx="18311111" cy="3485714"/>
            <a:chOff x="0" y="6800000"/>
            <a:chExt cx="18311111" cy="34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6800000"/>
              <a:ext cx="18311111" cy="34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5B0B04-6FC5-879E-92DE-466E7093B1D6}"/>
              </a:ext>
            </a:extLst>
          </p:cNvPr>
          <p:cNvSpPr txBox="1"/>
          <p:nvPr/>
        </p:nvSpPr>
        <p:spPr>
          <a:xfrm>
            <a:off x="533400" y="342900"/>
            <a:ext cx="944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6.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핵심 재미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9AF0A-3732-E142-3781-8B39D63D394B}"/>
              </a:ext>
            </a:extLst>
          </p:cNvPr>
          <p:cNvSpPr txBox="1"/>
          <p:nvPr/>
        </p:nvSpPr>
        <p:spPr>
          <a:xfrm>
            <a:off x="1066800" y="2117451"/>
            <a:ext cx="13447878" cy="177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마을의 부활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피폐하던 마을에 활기를 불어넣고 왕국이 점점 변화하는 모습을 보며 성취감을 얻고 목표의식이 생긴다</a:t>
            </a:r>
            <a:r>
              <a:rPr lang="en-US" altLang="ko-KR" sz="30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</p:txBody>
      </p:sp>
      <p:pic>
        <p:nvPicPr>
          <p:cNvPr id="4" name="Picture 2" descr="내 마음대로 지어보자 스팀 건축게임 추천합니다! : 네이버 포스트">
            <a:extLst>
              <a:ext uri="{FF2B5EF4-FFF2-40B4-BE49-F238E27FC236}">
                <a16:creationId xmlns:a16="http://schemas.microsoft.com/office/drawing/2014/main" id="{21ABBB2D-8601-E313-E18A-8A1536A3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263384"/>
            <a:ext cx="9183522" cy="516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9" name="그룹 1009"/>
          <p:cNvGrpSpPr/>
          <p:nvPr/>
        </p:nvGrpSpPr>
        <p:grpSpPr>
          <a:xfrm>
            <a:off x="11719064" y="7484353"/>
            <a:ext cx="2870392" cy="1602391"/>
            <a:chOff x="3101246" y="7650114"/>
            <a:chExt cx="2870392" cy="16023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9630" y="6892498"/>
              <a:ext cx="5740785" cy="320478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1246" y="7650114"/>
              <a:ext cx="2870392" cy="160239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4EC4B6-2569-F469-CDF3-14A869D13C44}"/>
              </a:ext>
            </a:extLst>
          </p:cNvPr>
          <p:cNvSpPr txBox="1"/>
          <p:nvPr/>
        </p:nvSpPr>
        <p:spPr>
          <a:xfrm>
            <a:off x="12076674" y="7797139"/>
            <a:ext cx="222655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마을의 부활</a:t>
            </a:r>
            <a:endParaRPr lang="en-US" altLang="ko-KR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7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2019300"/>
            <a:ext cx="18339364" cy="8325023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44E632-7EA6-A6E2-3AFB-1B789BA4074A}"/>
              </a:ext>
            </a:extLst>
          </p:cNvPr>
          <p:cNvSpPr txBox="1"/>
          <p:nvPr/>
        </p:nvSpPr>
        <p:spPr>
          <a:xfrm>
            <a:off x="533400" y="342900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7.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코어 루프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E281E8-FD49-B6B9-71CD-9D72D1CA28B3}"/>
              </a:ext>
            </a:extLst>
          </p:cNvPr>
          <p:cNvSpPr/>
          <p:nvPr/>
        </p:nvSpPr>
        <p:spPr>
          <a:xfrm>
            <a:off x="4296298" y="2196202"/>
            <a:ext cx="3576537" cy="322474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DB4F996-A736-A3F5-F2B4-F6B086192AF5}"/>
              </a:ext>
            </a:extLst>
          </p:cNvPr>
          <p:cNvSpPr/>
          <p:nvPr/>
        </p:nvSpPr>
        <p:spPr>
          <a:xfrm>
            <a:off x="9813776" y="6777441"/>
            <a:ext cx="3576538" cy="322474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589C38-4DB1-273D-B3AC-1AE182C8F0FF}"/>
              </a:ext>
            </a:extLst>
          </p:cNvPr>
          <p:cNvSpPr/>
          <p:nvPr/>
        </p:nvSpPr>
        <p:spPr>
          <a:xfrm>
            <a:off x="4259079" y="6655327"/>
            <a:ext cx="3576538" cy="322474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24CC7-A15E-66E8-A27B-5BD5C59B353E}"/>
              </a:ext>
            </a:extLst>
          </p:cNvPr>
          <p:cNvSpPr txBox="1"/>
          <p:nvPr/>
        </p:nvSpPr>
        <p:spPr>
          <a:xfrm>
            <a:off x="4699806" y="3149881"/>
            <a:ext cx="2691637" cy="99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낚시</a:t>
            </a:r>
            <a:r>
              <a:rPr lang="en-US" altLang="ko-KR" sz="44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44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채집</a:t>
            </a:r>
            <a:endParaRPr lang="en-US" altLang="ko-KR" sz="44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97C7-D9EE-982C-DE13-CBF3A86C97B6}"/>
              </a:ext>
            </a:extLst>
          </p:cNvPr>
          <p:cNvSpPr txBox="1"/>
          <p:nvPr/>
        </p:nvSpPr>
        <p:spPr>
          <a:xfrm>
            <a:off x="10679052" y="8307021"/>
            <a:ext cx="1845985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 err="1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광질</a:t>
            </a:r>
            <a:endParaRPr lang="en-US" altLang="ko-KR" sz="44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D133BF-2749-92B2-E492-B93A179AA322}"/>
              </a:ext>
            </a:extLst>
          </p:cNvPr>
          <p:cNvSpPr txBox="1"/>
          <p:nvPr/>
        </p:nvSpPr>
        <p:spPr>
          <a:xfrm>
            <a:off x="4488995" y="8267699"/>
            <a:ext cx="3191145" cy="99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몬스터 사냥</a:t>
            </a:r>
            <a:endParaRPr lang="en-US" altLang="ko-KR" sz="44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7D7A8A5-9643-5721-1E72-F3E2BB4AEA78}"/>
              </a:ext>
            </a:extLst>
          </p:cNvPr>
          <p:cNvSpPr/>
          <p:nvPr/>
        </p:nvSpPr>
        <p:spPr>
          <a:xfrm rot="16200000">
            <a:off x="5408970" y="5664037"/>
            <a:ext cx="1272324" cy="696158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BE98650-8A9F-7E46-0279-1668D4A7D330}"/>
              </a:ext>
            </a:extLst>
          </p:cNvPr>
          <p:cNvSpPr/>
          <p:nvPr/>
        </p:nvSpPr>
        <p:spPr>
          <a:xfrm flipH="1">
            <a:off x="8112778" y="8469824"/>
            <a:ext cx="1279746" cy="663896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49A8E2F-93E6-FDAF-BF78-D8EB42002BCC}"/>
              </a:ext>
            </a:extLst>
          </p:cNvPr>
          <p:cNvSpPr/>
          <p:nvPr/>
        </p:nvSpPr>
        <p:spPr>
          <a:xfrm>
            <a:off x="8112778" y="3335345"/>
            <a:ext cx="1297404" cy="790664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8FC164-8F16-A7FE-E7B6-E77811B716A5}"/>
              </a:ext>
            </a:extLst>
          </p:cNvPr>
          <p:cNvSpPr/>
          <p:nvPr/>
        </p:nvSpPr>
        <p:spPr>
          <a:xfrm>
            <a:off x="7315200" y="5667843"/>
            <a:ext cx="2805752" cy="17629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E319A-628E-CE3C-77D7-735D6E81AF94}"/>
              </a:ext>
            </a:extLst>
          </p:cNvPr>
          <p:cNvSpPr txBox="1"/>
          <p:nvPr/>
        </p:nvSpPr>
        <p:spPr>
          <a:xfrm>
            <a:off x="6854205" y="6046449"/>
            <a:ext cx="3727741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500" dirty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마을 부활</a:t>
            </a:r>
            <a:endParaRPr lang="en-US" altLang="ko-KR" sz="35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6418" y="2009503"/>
            <a:ext cx="3882360" cy="35524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화살표: 오른쪽 23">
            <a:extLst>
              <a:ext uri="{FF2B5EF4-FFF2-40B4-BE49-F238E27FC236}">
                <a16:creationId xmlns:a16="http://schemas.microsoft.com/office/drawing/2014/main" id="{97D7A8A5-9643-5721-1E72-F3E2BB4AEA78}"/>
              </a:ext>
            </a:extLst>
          </p:cNvPr>
          <p:cNvSpPr/>
          <p:nvPr/>
        </p:nvSpPr>
        <p:spPr>
          <a:xfrm rot="5207784">
            <a:off x="11061436" y="5723699"/>
            <a:ext cx="1272324" cy="696158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6697C7-D9EE-982C-DE13-CBF3A86C97B6}"/>
              </a:ext>
            </a:extLst>
          </p:cNvPr>
          <p:cNvSpPr txBox="1"/>
          <p:nvPr/>
        </p:nvSpPr>
        <p:spPr>
          <a:xfrm>
            <a:off x="10754650" y="3614190"/>
            <a:ext cx="1845985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highlight>
                  <a:srgbClr val="FFFF99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요리</a:t>
            </a:r>
            <a:endParaRPr lang="en-US" altLang="ko-KR" sz="4400" dirty="0">
              <a:highlight>
                <a:srgbClr val="FFFF99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18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3668" y="2828573"/>
            <a:ext cx="7505661" cy="7919308"/>
            <a:chOff x="10393668" y="2828573"/>
            <a:chExt cx="7505661" cy="7919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68" y="2828573"/>
              <a:ext cx="7505661" cy="7919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04" y="5422819"/>
            <a:ext cx="18322723" cy="2730817"/>
            <a:chOff x="-18504" y="5422819"/>
            <a:chExt cx="18322723" cy="273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75B99C-2FAE-5E0E-27E3-0F5333B31B3C}"/>
              </a:ext>
            </a:extLst>
          </p:cNvPr>
          <p:cNvSpPr txBox="1"/>
          <p:nvPr/>
        </p:nvSpPr>
        <p:spPr>
          <a:xfrm>
            <a:off x="3657600" y="6171068"/>
            <a:ext cx="944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Thank you</a:t>
            </a:r>
            <a:endParaRPr lang="ko-KR" altLang="en-US" sz="8800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-63200" y="1420906"/>
            <a:ext cx="18414400" cy="96653"/>
            <a:chOff x="-64343" y="5094531"/>
            <a:chExt cx="18414400" cy="966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43" y="5094531"/>
              <a:ext cx="18414400" cy="96653"/>
            </a:xfrm>
            <a:prstGeom prst="rect">
              <a:avLst/>
            </a:prstGeom>
          </p:spPr>
        </p:pic>
      </p:grp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2C08273-01EB-AACA-9535-414F91C36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58702"/>
              </p:ext>
            </p:extLst>
          </p:nvPr>
        </p:nvGraphicFramePr>
        <p:xfrm>
          <a:off x="685800" y="4610100"/>
          <a:ext cx="169164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863">
                  <a:extLst>
                    <a:ext uri="{9D8B030D-6E8A-4147-A177-3AD203B41FA5}">
                      <a16:colId xmlns:a16="http://schemas.microsoft.com/office/drawing/2014/main" val="1685418639"/>
                    </a:ext>
                  </a:extLst>
                </a:gridCol>
                <a:gridCol w="2297863">
                  <a:extLst>
                    <a:ext uri="{9D8B030D-6E8A-4147-A177-3AD203B41FA5}">
                      <a16:colId xmlns:a16="http://schemas.microsoft.com/office/drawing/2014/main" val="664747830"/>
                    </a:ext>
                  </a:extLst>
                </a:gridCol>
                <a:gridCol w="1957474">
                  <a:extLst>
                    <a:ext uri="{9D8B030D-6E8A-4147-A177-3AD203B41FA5}">
                      <a16:colId xmlns:a16="http://schemas.microsoft.com/office/drawing/2014/main" val="2405099331"/>
                    </a:ext>
                  </a:extLst>
                </a:gridCol>
                <a:gridCol w="8339861">
                  <a:extLst>
                    <a:ext uri="{9D8B030D-6E8A-4147-A177-3AD203B41FA5}">
                      <a16:colId xmlns:a16="http://schemas.microsoft.com/office/drawing/2014/main" val="147036013"/>
                    </a:ext>
                  </a:extLst>
                </a:gridCol>
                <a:gridCol w="2023339">
                  <a:extLst>
                    <a:ext uri="{9D8B030D-6E8A-4147-A177-3AD203B41FA5}">
                      <a16:colId xmlns:a16="http://schemas.microsoft.com/office/drawing/2014/main" val="116866583"/>
                    </a:ext>
                  </a:extLst>
                </a:gridCol>
              </a:tblGrid>
              <a:tr h="421653"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일시</a:t>
                      </a:r>
                      <a:endParaRPr lang="x-none" altLang="en-US" sz="2800" b="1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분류</a:t>
                      </a:r>
                      <a:r>
                        <a:rPr lang="ko-KR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endParaRPr lang="x-none" altLang="en-US" sz="2800" b="1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내용</a:t>
                      </a:r>
                      <a:r>
                        <a:rPr lang="ko-KR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endParaRPr lang="x-none" altLang="en-US" sz="2800" b="1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1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715849"/>
                  </a:ext>
                </a:extLst>
              </a:tr>
              <a:tr h="421653">
                <a:tc>
                  <a:txBody>
                    <a:bodyPr/>
                    <a:lstStyle/>
                    <a:p>
                      <a:pPr algn="r"/>
                      <a:r>
                        <a:rPr lang="en-US" altLang="x-none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0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.0.1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x-none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023-03-13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생성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x-none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최초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x-none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기획서</a:t>
                      </a:r>
                      <a:r>
                        <a:rPr lang="ko-KR" altLang="en-US" sz="2800" b="0" i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작성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이현민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717886"/>
                  </a:ext>
                </a:extLst>
              </a:tr>
              <a:tr h="421653">
                <a:tc>
                  <a:txBody>
                    <a:bodyPr/>
                    <a:lstStyle/>
                    <a:p>
                      <a:pPr algn="r"/>
                      <a:r>
                        <a:rPr lang="en-US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0.0.2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2023-03-15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수정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/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추가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게임개요 수정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맵 시스템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 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미션 시스템 추가</a:t>
                      </a:r>
                      <a:r>
                        <a:rPr lang="en-US" altLang="ko-KR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</a:t>
                      </a:r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코어루프 수정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2800" b="0" i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이현민</a:t>
                      </a:r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513267"/>
                  </a:ext>
                </a:extLst>
              </a:tr>
              <a:tr h="421653">
                <a:tc>
                  <a:txBody>
                    <a:bodyPr/>
                    <a:lstStyle/>
                    <a:p>
                      <a:pPr algn="r"/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x-none" altLang="en-US" sz="2800" b="0" i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964468"/>
                  </a:ext>
                </a:extLst>
              </a:tr>
              <a:tr h="421653">
                <a:tc>
                  <a:txBody>
                    <a:bodyPr/>
                    <a:lstStyle/>
                    <a:p>
                      <a:pPr algn="r"/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x-none" altLang="en-US" sz="2800" b="0" i="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756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B9E345-6C70-DA08-EFB5-987B220E40D2}"/>
              </a:ext>
            </a:extLst>
          </p:cNvPr>
          <p:cNvSpPr txBox="1"/>
          <p:nvPr/>
        </p:nvSpPr>
        <p:spPr>
          <a:xfrm>
            <a:off x="228600" y="140350"/>
            <a:ext cx="39244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History</a:t>
            </a:r>
            <a:endParaRPr lang="ko-KR" altLang="en-US" sz="8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558" y="4264611"/>
            <a:ext cx="8773179" cy="118996"/>
            <a:chOff x="7101558" y="4264611"/>
            <a:chExt cx="8773179" cy="1189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558" y="4264611"/>
              <a:ext cx="8773179" cy="118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1429" y="7466605"/>
            <a:ext cx="8824419" cy="176072"/>
            <a:chOff x="6971429" y="7466605"/>
            <a:chExt cx="8824419" cy="1760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1429" y="7466605"/>
              <a:ext cx="8824419" cy="176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77240" y="4305648"/>
            <a:ext cx="1665574" cy="3263526"/>
            <a:chOff x="15677240" y="4305648"/>
            <a:chExt cx="1665574" cy="32635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77240" y="6935750"/>
              <a:ext cx="1624164" cy="633424"/>
              <a:chOff x="15677240" y="6935750"/>
              <a:chExt cx="1624164" cy="6334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5677240" y="6935750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677240" y="4305648"/>
              <a:ext cx="1624164" cy="633424"/>
              <a:chOff x="15677240" y="4305648"/>
              <a:chExt cx="1624164" cy="6334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77240" y="4305648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285916" y="5878852"/>
              <a:ext cx="2002417" cy="111380"/>
              <a:chOff x="16285916" y="5878852"/>
              <a:chExt cx="2002417" cy="11138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6285916" y="5878852"/>
                <a:ext cx="2002417" cy="111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387812" y="3909427"/>
            <a:ext cx="819199" cy="819199"/>
            <a:chOff x="6387812" y="3909427"/>
            <a:chExt cx="819199" cy="81919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387812" y="3909427"/>
              <a:ext cx="819199" cy="819199"/>
              <a:chOff x="6387812" y="3909427"/>
              <a:chExt cx="819199" cy="81919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09404" y="3531019"/>
                <a:ext cx="1638397" cy="1638397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87812" y="3909427"/>
                <a:ext cx="819199" cy="81919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6854" y="4070105"/>
              <a:ext cx="629660" cy="4776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77220" y="3909427"/>
            <a:ext cx="819199" cy="819199"/>
            <a:chOff x="9177220" y="3909427"/>
            <a:chExt cx="819199" cy="8191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8812" y="3531019"/>
              <a:ext cx="1638397" cy="16383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7220" y="3909427"/>
              <a:ext cx="819199" cy="81919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26297" y="4070101"/>
            <a:ext cx="635445" cy="4776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966628" y="3909427"/>
            <a:ext cx="819199" cy="819199"/>
            <a:chOff x="11966628" y="3909427"/>
            <a:chExt cx="819199" cy="819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8220" y="3531019"/>
              <a:ext cx="1638397" cy="163839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6628" y="3909427"/>
              <a:ext cx="819199" cy="81919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15627" y="4070101"/>
            <a:ext cx="636547" cy="4789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457548" y="7146519"/>
            <a:ext cx="819199" cy="819199"/>
            <a:chOff x="8457548" y="7146519"/>
            <a:chExt cx="819199" cy="8191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9139" y="6768111"/>
              <a:ext cx="1638397" cy="163839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7548" y="7146519"/>
              <a:ext cx="819199" cy="81919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06589" y="7307198"/>
            <a:ext cx="635170" cy="4776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53819" y="7146519"/>
            <a:ext cx="819199" cy="819199"/>
            <a:chOff x="11253819" y="7146519"/>
            <a:chExt cx="819199" cy="8191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5411" y="6768111"/>
              <a:ext cx="1638397" cy="163839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53819" y="7146519"/>
              <a:ext cx="819199" cy="81919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02875" y="7307198"/>
            <a:ext cx="637925" cy="4789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050090" y="7146519"/>
            <a:ext cx="819199" cy="819199"/>
            <a:chOff x="14050090" y="7146519"/>
            <a:chExt cx="819199" cy="8191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1682" y="6768111"/>
              <a:ext cx="1638397" cy="163839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0090" y="7146519"/>
              <a:ext cx="819199" cy="81919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99160" y="7307198"/>
            <a:ext cx="634069" cy="47871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56036" y="3913950"/>
            <a:ext cx="819199" cy="819199"/>
            <a:chOff x="14756036" y="3913950"/>
            <a:chExt cx="819199" cy="8191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7627" y="3535542"/>
              <a:ext cx="1638397" cy="163839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6036" y="3913950"/>
              <a:ext cx="819199" cy="81919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05065" y="4074626"/>
            <a:ext cx="643984" cy="477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5A10D3-041C-1EE2-F8A2-EEC502553AF0}"/>
              </a:ext>
            </a:extLst>
          </p:cNvPr>
          <p:cNvSpPr txBox="1"/>
          <p:nvPr/>
        </p:nvSpPr>
        <p:spPr>
          <a:xfrm>
            <a:off x="6387812" y="1295500"/>
            <a:ext cx="2020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42A8C-C19D-51FA-800C-08D809D75347}"/>
              </a:ext>
            </a:extLst>
          </p:cNvPr>
          <p:cNvSpPr txBox="1"/>
          <p:nvPr/>
        </p:nvSpPr>
        <p:spPr>
          <a:xfrm>
            <a:off x="6006281" y="4914462"/>
            <a:ext cx="1571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9FD62F-D05A-E87D-D8F4-70E37547D073}"/>
              </a:ext>
            </a:extLst>
          </p:cNvPr>
          <p:cNvSpPr txBox="1"/>
          <p:nvPr/>
        </p:nvSpPr>
        <p:spPr>
          <a:xfrm>
            <a:off x="8573296" y="4954986"/>
            <a:ext cx="2070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4CFB2-0A09-5C8A-A12A-582E886FC9E2}"/>
              </a:ext>
            </a:extLst>
          </p:cNvPr>
          <p:cNvSpPr txBox="1"/>
          <p:nvPr/>
        </p:nvSpPr>
        <p:spPr>
          <a:xfrm>
            <a:off x="11663418" y="4954985"/>
            <a:ext cx="1571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시장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7C4CE-B393-60EB-A07A-10D8B2932322}"/>
              </a:ext>
            </a:extLst>
          </p:cNvPr>
          <p:cNvSpPr txBox="1"/>
          <p:nvPr/>
        </p:nvSpPr>
        <p:spPr>
          <a:xfrm>
            <a:off x="14071620" y="4914462"/>
            <a:ext cx="23668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레퍼런스 게임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CD415-9B5F-604A-B978-BD4B3FB5B971}"/>
              </a:ext>
            </a:extLst>
          </p:cNvPr>
          <p:cNvSpPr txBox="1"/>
          <p:nvPr/>
        </p:nvSpPr>
        <p:spPr>
          <a:xfrm>
            <a:off x="13720551" y="8186932"/>
            <a:ext cx="16241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게임의 </a:t>
            </a:r>
            <a:endParaRPr lang="en-US" altLang="ko-KR" sz="3200" dirty="0">
              <a:solidFill>
                <a:srgbClr val="3F340D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구성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F5391-60EB-9356-EEAA-52EA04D70B6A}"/>
              </a:ext>
            </a:extLst>
          </p:cNvPr>
          <p:cNvSpPr txBox="1"/>
          <p:nvPr/>
        </p:nvSpPr>
        <p:spPr>
          <a:xfrm>
            <a:off x="10882414" y="8219104"/>
            <a:ext cx="1624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핵심 재미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C8B9F-A025-B049-0CF5-636E924CB188}"/>
              </a:ext>
            </a:extLst>
          </p:cNvPr>
          <p:cNvSpPr txBox="1"/>
          <p:nvPr/>
        </p:nvSpPr>
        <p:spPr>
          <a:xfrm>
            <a:off x="8079139" y="8219104"/>
            <a:ext cx="1624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코어 루프</a:t>
            </a:r>
          </a:p>
        </p:txBody>
      </p:sp>
      <p:pic>
        <p:nvPicPr>
          <p:cNvPr id="17" name="Object 5">
            <a:extLst>
              <a:ext uri="{FF2B5EF4-FFF2-40B4-BE49-F238E27FC236}">
                <a16:creationId xmlns:a16="http://schemas.microsoft.com/office/drawing/2014/main" id="{350E0564-BF40-0AF6-86EB-AC3493130D78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6200000">
            <a:off x="-2393854" y="2389874"/>
            <a:ext cx="10359123" cy="55590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0" y="311072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457200" y="1782115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1-1.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개요</a:t>
            </a: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7A29B837-E0C3-E356-7098-AC654DFC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596177"/>
              </p:ext>
            </p:extLst>
          </p:nvPr>
        </p:nvGraphicFramePr>
        <p:xfrm>
          <a:off x="457200" y="3822976"/>
          <a:ext cx="8686800" cy="6197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101741787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4059481298"/>
                    </a:ext>
                  </a:extLst>
                </a:gridCol>
              </a:tblGrid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b="0" dirty="0" err="1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Rebuildom</a:t>
                      </a:r>
                      <a:r>
                        <a:rPr lang="en-US" altLang="ko-KR" sz="3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: </a:t>
                      </a:r>
                      <a:r>
                        <a:rPr lang="ko-KR" altLang="en-US" sz="3200" b="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영원한 보금자리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61730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캐주얼 전략 시뮬레이션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55473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Android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04323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타겟층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20</a:t>
                      </a:r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대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 </a:t>
                      </a:r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남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,</a:t>
                      </a:r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130451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지원언어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한국어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58596"/>
                  </a:ext>
                </a:extLst>
              </a:tr>
              <a:tr h="10328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1" dirty="0"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유니티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새굴림" panose="02030600000101010101" pitchFamily="18" charset="-127"/>
                          <a:ea typeface="새굴림" panose="02030600000101010101" pitchFamily="18" charset="-127"/>
                        </a:rPr>
                        <a:t>3D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38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77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0" y="275392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419100" y="1752244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1-2.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419100" y="3985907"/>
            <a:ext cx="17449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보스가 왕국을 공격하여 피난을 갔던 공주는 왕국을 되찾기</a:t>
            </a:r>
            <a:r>
              <a:rPr lang="en-US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위해 돌아와 한</a:t>
            </a:r>
            <a:r>
              <a:rPr lang="en-US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3000" dirty="0" err="1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마을씩</a:t>
            </a:r>
            <a:r>
              <a:rPr lang="ko-KR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 부활시켜 나간다</a:t>
            </a:r>
            <a:r>
              <a:rPr lang="en-US" altLang="ko-KR" sz="3000" dirty="0">
                <a:effectLst/>
                <a:latin typeface="새굴림" panose="02030600000101010101" pitchFamily="18" charset="-127"/>
                <a:ea typeface="새굴림" panose="0203060000010101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0" name="Picture 2" descr="6 Ways to Protect Your Data, Your Devices, and Your Digital Identity">
            <a:extLst>
              <a:ext uri="{FF2B5EF4-FFF2-40B4-BE49-F238E27FC236}">
                <a16:creationId xmlns:a16="http://schemas.microsoft.com/office/drawing/2014/main" id="{23856D3F-8632-09D0-0C31-6E8DC58D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829" y="6059594"/>
            <a:ext cx="5705981" cy="396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완전히 버려지고 폐허가 되버린 도시">
            <a:extLst>
              <a:ext uri="{FF2B5EF4-FFF2-40B4-BE49-F238E27FC236}">
                <a16:creationId xmlns:a16="http://schemas.microsoft.com/office/drawing/2014/main" id="{B41DD539-81CD-5F14-352E-97CEC12C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581775"/>
            <a:ext cx="65627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85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11341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609600" y="1914823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2-1.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핵심 컨셉과 테마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D6FEA-94B8-1196-EC45-76EA06969CA6}"/>
              </a:ext>
            </a:extLst>
          </p:cNvPr>
          <p:cNvSpPr txBox="1"/>
          <p:nvPr/>
        </p:nvSpPr>
        <p:spPr>
          <a:xfrm>
            <a:off x="533400" y="2622709"/>
            <a:ext cx="1793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마을의 상인과 상점을 부활시켜 보스를 처치하는 게임</a:t>
            </a:r>
            <a:r>
              <a:rPr lang="en-US" altLang="ko-KR" sz="36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36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노력과 부활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E1D267-9EE7-6B4A-0E26-EB9B7D04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4" y="4457700"/>
            <a:ext cx="6022785" cy="4876800"/>
          </a:xfrm>
          <a:prstGeom prst="rect">
            <a:avLst/>
          </a:prstGeom>
        </p:spPr>
      </p:pic>
      <p:pic>
        <p:nvPicPr>
          <p:cNvPr id="3074" name="Picture 2" descr="프리뷰] 블레스 언리쉬드 PC, 고품질 그래픽이 압권 : 네이트 뉴스">
            <a:extLst>
              <a:ext uri="{FF2B5EF4-FFF2-40B4-BE49-F238E27FC236}">
                <a16:creationId xmlns:a16="http://schemas.microsoft.com/office/drawing/2014/main" id="{814BBCA9-7CD6-47DC-164D-FA7EE961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715353"/>
            <a:ext cx="7753765" cy="436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4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609600" y="1885285"/>
            <a:ext cx="441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2-2.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605118" y="3973386"/>
            <a:ext cx="174498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어둡고 피폐한 마을에서 활기찬 마을로 변신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ED3C1D2-538D-A2FE-A698-EBFAFF08ED68}"/>
              </a:ext>
            </a:extLst>
          </p:cNvPr>
          <p:cNvSpPr/>
          <p:nvPr/>
        </p:nvSpPr>
        <p:spPr>
          <a:xfrm>
            <a:off x="8479870" y="6992841"/>
            <a:ext cx="1272324" cy="796318"/>
          </a:xfrm>
          <a:prstGeom prst="rightArrow">
            <a:avLst/>
          </a:prstGeom>
          <a:solidFill>
            <a:schemeClr val="bg1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F3B855-0C3C-93C4-0177-F35C76C4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722" y="5852072"/>
            <a:ext cx="5200917" cy="33893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F7D167-9B3E-C31A-88A3-AEBF3741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5835144"/>
            <a:ext cx="5283620" cy="34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컨셉 및 테마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81BAB-A8B2-1B26-480D-01708A71E782}"/>
              </a:ext>
            </a:extLst>
          </p:cNvPr>
          <p:cNvSpPr txBox="1"/>
          <p:nvPr/>
        </p:nvSpPr>
        <p:spPr>
          <a:xfrm>
            <a:off x="609600" y="1885285"/>
            <a:ext cx="441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2-2. </a:t>
            </a:r>
            <a:r>
              <a:rPr lang="ko-KR" altLang="en-US" sz="4000" b="1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B992-AD69-E80B-FD11-87271E3F6B19}"/>
              </a:ext>
            </a:extLst>
          </p:cNvPr>
          <p:cNvSpPr txBox="1"/>
          <p:nvPr/>
        </p:nvSpPr>
        <p:spPr>
          <a:xfrm>
            <a:off x="605118" y="3973386"/>
            <a:ext cx="174498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rgbClr val="3F340D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어둡고 피폐한 마을에서 활기찬 마을로 변신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75B8DA-750C-B445-11B6-0340D6F10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9" y="5330005"/>
            <a:ext cx="5246796" cy="45297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362700"/>
            <a:ext cx="4925032" cy="27817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6231686"/>
            <a:ext cx="45720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50" y="3321429"/>
            <a:ext cx="18339364" cy="7022894"/>
            <a:chOff x="-53650" y="3321429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3650" y="3321429"/>
              <a:ext cx="18339364" cy="702289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6BA71-2179-3253-B48B-C069916A99CF}"/>
              </a:ext>
            </a:extLst>
          </p:cNvPr>
          <p:cNvSpPr txBox="1"/>
          <p:nvPr/>
        </p:nvSpPr>
        <p:spPr>
          <a:xfrm>
            <a:off x="533400" y="3429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 </a:t>
            </a:r>
            <a:r>
              <a:rPr lang="ko-KR" altLang="en-US" sz="8000" dirty="0">
                <a:solidFill>
                  <a:srgbClr val="3F340D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시장 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A0049B-C92A-F635-FDBD-5648FD4ED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963" y="6049906"/>
            <a:ext cx="3993387" cy="3686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C9D952-7C81-1768-75C1-668F094EE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6736283"/>
            <a:ext cx="5772150" cy="3000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B2172A-9E87-0408-1DC5-3D5687BA14A9}"/>
              </a:ext>
            </a:extLst>
          </p:cNvPr>
          <p:cNvSpPr txBox="1"/>
          <p:nvPr/>
        </p:nvSpPr>
        <p:spPr>
          <a:xfrm>
            <a:off x="533400" y="3685970"/>
            <a:ext cx="9398727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모바일 플랫폼 이용자가 가장 많다</a:t>
            </a:r>
            <a:endParaRPr lang="en-US" altLang="ko-KR" sz="3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레퍼런스 게임 스팀 내 평가가 매우 긍정적이다</a:t>
            </a:r>
            <a:r>
              <a:rPr lang="en-US" altLang="ko-KR" sz="32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en-US" altLang="ko-KR" sz="3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출처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한국콘텐츠진흥원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dirty="0">
                <a:latin typeface="새굴림" panose="02030600000101010101" pitchFamily="18" charset="-127"/>
                <a:ea typeface="새굴림" panose="02030600000101010101" pitchFamily="18" charset="-127"/>
              </a:rPr>
              <a:t>2022 </a:t>
            </a:r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대한민국 게임 백서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05AE73-AAFA-5A2A-4D4F-9CEDA2F4B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519" y="6223730"/>
            <a:ext cx="2805137" cy="3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80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781</Words>
  <Application>Microsoft Office PowerPoint</Application>
  <PresentationFormat>사용자 지정</PresentationFormat>
  <Paragraphs>184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새굴림</vt:lpstr>
      <vt:lpstr>NanumSquareRound Regular</vt:lpstr>
      <vt:lpstr>한컴 윤고딕 240</vt:lpstr>
      <vt:lpstr>Times New Roman</vt:lpstr>
      <vt:lpstr>?? ??</vt:lpstr>
      <vt:lpstr>NanumSquareRound Bold</vt:lpstr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서울IT</cp:lastModifiedBy>
  <cp:revision>72</cp:revision>
  <dcterms:created xsi:type="dcterms:W3CDTF">2023-03-09T19:41:27Z</dcterms:created>
  <dcterms:modified xsi:type="dcterms:W3CDTF">2023-03-17T00:35:10Z</dcterms:modified>
</cp:coreProperties>
</file>